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3" r:id="rId6"/>
    <p:sldId id="270" r:id="rId7"/>
    <p:sldId id="276" r:id="rId8"/>
    <p:sldId id="279" r:id="rId9"/>
    <p:sldId id="278" r:id="rId10"/>
    <p:sldId id="280" r:id="rId11"/>
    <p:sldId id="282" r:id="rId12"/>
    <p:sldId id="277" r:id="rId13"/>
    <p:sldId id="281" r:id="rId14"/>
    <p:sldId id="261" r:id="rId15"/>
    <p:sldId id="262" r:id="rId16"/>
    <p:sldId id="28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>
        <p:scale>
          <a:sx n="100" d="100"/>
          <a:sy n="100" d="100"/>
        </p:scale>
        <p:origin x="-58" y="3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537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a9fb745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a9fb745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a9fb74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a9fb74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753827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61204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431636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400196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146864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061534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6400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391101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610464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7562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731820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36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4294967295"/>
          </p:nvPr>
        </p:nvSpPr>
        <p:spPr>
          <a:xfrm>
            <a:off x="568964" y="2797175"/>
            <a:ext cx="8026396" cy="2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Lost in transition: Challenges in domestic financing for HIV and human </a:t>
            </a:r>
            <a:r>
              <a:rPr lang="ru" sz="36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rights</a:t>
            </a:r>
            <a:endParaRPr lang="en-US" sz="3600" b="1" dirty="0" smtClean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None/>
            </a:pPr>
            <a:r>
              <a:rPr lang="ru" sz="2400" b="1" dirty="0" smtClean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24 July</a:t>
            </a:r>
            <a:r>
              <a:rPr lang="en-US" sz="2400" b="1" dirty="0" smtClean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2400" b="1" dirty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E105-108         </a:t>
            </a:r>
            <a:r>
              <a:rPr lang="ru-RU" sz="2400" b="1" dirty="0" smtClean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dirty="0" smtClean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" sz="2400" b="1" dirty="0" smtClean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14:30 </a:t>
            </a:r>
            <a:r>
              <a:rPr lang="ru" sz="2400" b="1" dirty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- 16:00</a:t>
            </a:r>
            <a:r>
              <a:rPr lang="ru" sz="3000" b="1" dirty="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" sz="36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              </a:t>
            </a:r>
            <a:r>
              <a:rPr lang="ru" sz="115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63" y="220750"/>
            <a:ext cx="7851976" cy="25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97225" y="3563007"/>
            <a:ext cx="4389120" cy="134085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 smtClean="0"/>
              <a:t>25</a:t>
            </a:r>
            <a:r>
              <a:rPr lang="en-US" sz="2900" dirty="0"/>
              <a:t>% lacked support from care providers when experiencing harsh side </a:t>
            </a:r>
            <a:r>
              <a:rPr lang="en-US" sz="2900" dirty="0" smtClean="0"/>
              <a:t>effects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" y="2324627"/>
            <a:ext cx="4105340" cy="273689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26124" y="706295"/>
            <a:ext cx="4177862" cy="128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pills twice daily and side effects were especially difficult postpartum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2" y="195491"/>
            <a:ext cx="4221692" cy="31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68394" y="594093"/>
            <a:ext cx="3537780" cy="43097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Some health care providers also hold the idea that ARV use is solely to protect the future child and don’t encourage women’s longer-term use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" y="2324627"/>
            <a:ext cx="4105340" cy="273689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26124" y="845032"/>
            <a:ext cx="4177862" cy="128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women don’t connect ARV with their own health but rather with the goal of PMTCT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58" y="845031"/>
            <a:ext cx="4357927" cy="3127879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42268" y="441434"/>
            <a:ext cx="3790030" cy="4521551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majority of women expressed grave financial </a:t>
            </a:r>
            <a:r>
              <a:rPr lang="en-US" sz="2000" dirty="0" smtClean="0">
                <a:solidFill>
                  <a:schemeClr val="tx1"/>
                </a:solidFill>
              </a:rPr>
              <a:t>need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lacking </a:t>
            </a:r>
            <a:r>
              <a:rPr lang="en-US" sz="2000" dirty="0">
                <a:solidFill>
                  <a:schemeClr val="tx1"/>
                </a:solidFill>
              </a:rPr>
              <a:t>money for food or </a:t>
            </a:r>
            <a:r>
              <a:rPr lang="en-US" sz="2000" dirty="0" smtClean="0">
                <a:solidFill>
                  <a:schemeClr val="tx1"/>
                </a:solidFill>
              </a:rPr>
              <a:t>housing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Women mentioned lack of childcare, specifically for when they visit the doctor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Financial hardship was associated with poor ARV </a:t>
            </a:r>
            <a:r>
              <a:rPr lang="en-US" sz="2000" dirty="0" smtClean="0">
                <a:solidFill>
                  <a:schemeClr val="tx1"/>
                </a:solidFill>
              </a:rPr>
              <a:t>adherence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64862" y="750306"/>
            <a:ext cx="4048584" cy="149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 of respondents had lower incomes 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not have access to social services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9" y="2243133"/>
            <a:ext cx="3918969" cy="26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58" y="845031"/>
            <a:ext cx="4357927" cy="3127879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43167" y="462978"/>
            <a:ext cx="3790030" cy="414055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Women with strong family and/or partner support valued its importance for retention in </a:t>
            </a:r>
            <a:r>
              <a:rPr lang="en-US" sz="2000" dirty="0" smtClean="0">
                <a:solidFill>
                  <a:schemeClr val="tx1"/>
                </a:solidFill>
              </a:rPr>
              <a:t>care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Single </a:t>
            </a:r>
            <a:r>
              <a:rPr lang="en-US" sz="2000" dirty="0">
                <a:solidFill>
                  <a:schemeClr val="tx1"/>
                </a:solidFill>
              </a:rPr>
              <a:t>mothers, mothers afraid to disclose their </a:t>
            </a:r>
            <a:r>
              <a:rPr lang="en-US" sz="2000" dirty="0" err="1">
                <a:solidFill>
                  <a:schemeClr val="tx1"/>
                </a:solidFill>
              </a:rPr>
              <a:t>serostatus</a:t>
            </a:r>
            <a:r>
              <a:rPr lang="en-US" sz="2000" dirty="0">
                <a:solidFill>
                  <a:schemeClr val="tx1"/>
                </a:solidFill>
              </a:rPr>
              <a:t> to family, and mothers married to AIDS </a:t>
            </a:r>
            <a:r>
              <a:rPr lang="en-US" sz="2000" dirty="0" err="1">
                <a:solidFill>
                  <a:schemeClr val="tx1"/>
                </a:solidFill>
              </a:rPr>
              <a:t>denialists</a:t>
            </a:r>
            <a:r>
              <a:rPr lang="en-US" sz="2000" dirty="0">
                <a:solidFill>
                  <a:schemeClr val="tx1"/>
                </a:solidFill>
              </a:rPr>
              <a:t> are especially vulnerable to stopping </a:t>
            </a:r>
            <a:r>
              <a:rPr lang="en-US" sz="2000" dirty="0" smtClean="0">
                <a:solidFill>
                  <a:schemeClr val="tx1"/>
                </a:solidFill>
              </a:rPr>
              <a:t>treatment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45043" y="693692"/>
            <a:ext cx="4584612" cy="159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spcAft>
                <a:spcPts val="1000"/>
              </a:spcAft>
              <a:buNone/>
            </a:pPr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altLang="ru-RU" sz="2000" dirty="0">
                <a:solidFill>
                  <a:schemeClr val="tx1"/>
                </a:solidFill>
                <a:latin typeface="Calibri" charset="0"/>
              </a:rPr>
              <a:t>Attitudes towards the value of their own health, family support, and motherhood-related factors played a significant role in adherence to treatment</a:t>
            </a:r>
          </a:p>
          <a:p>
            <a:pPr marL="11430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3"/>
          <a:stretch/>
        </p:blipFill>
        <p:spPr bwMode="auto">
          <a:xfrm>
            <a:off x="233160" y="2294459"/>
            <a:ext cx="4263333" cy="264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63" y="318901"/>
            <a:ext cx="8520600" cy="57270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Unexpected result</a:t>
            </a:r>
            <a:endParaRPr lang="ru-RU" sz="24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282" y="2251316"/>
            <a:ext cx="3304452" cy="2439556"/>
          </a:xfrm>
          <a:solidFill>
            <a:srgbClr val="FF99CC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Physical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Sexual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Economic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Psychological</a:t>
            </a:r>
          </a:p>
          <a:p>
            <a:pPr marL="13970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399" y="1309627"/>
            <a:ext cx="4059351" cy="33770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86" y="1090974"/>
            <a:ext cx="4356127" cy="3599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430" y="1299077"/>
            <a:ext cx="268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 violence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20574" y="353149"/>
            <a:ext cx="3071124" cy="256432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 our family we are forbidden to pronounce the word "HIV"</a:t>
            </a:r>
            <a:r>
              <a:rPr lang="ru-RU" sz="2000" dirty="0" smtClean="0">
                <a:solidFill>
                  <a:schemeClr val="tx1"/>
                </a:solidFill>
              </a:rPr>
              <a:t>...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956136" y="2274838"/>
            <a:ext cx="4765069" cy="225301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chemeClr val="tx1"/>
                </a:solidFill>
              </a:rPr>
              <a:t>doesn’t like </a:t>
            </a:r>
            <a:r>
              <a:rPr lang="en-US" sz="2000" dirty="0" smtClean="0">
                <a:solidFill>
                  <a:schemeClr val="tx1"/>
                </a:solidFill>
              </a:rPr>
              <a:t>condoms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 already have 4 </a:t>
            </a:r>
            <a:r>
              <a:rPr lang="en-US" sz="2000" dirty="0" smtClean="0">
                <a:solidFill>
                  <a:schemeClr val="tx1"/>
                </a:solidFill>
              </a:rPr>
              <a:t>children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Tomorrow I will have an </a:t>
            </a:r>
            <a:r>
              <a:rPr lang="en-US" sz="2000" dirty="0" smtClean="0">
                <a:solidFill>
                  <a:schemeClr val="tx1"/>
                </a:solidFill>
              </a:rPr>
              <a:t>abortion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271988" y="398769"/>
            <a:ext cx="3752193" cy="260083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I'm afraid to contact the police after being beaten because everything will be against me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18001"/>
            <a:ext cx="8520600" cy="57270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 and recommendations</a:t>
            </a:r>
            <a:endParaRPr lang="ru-RU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024" y="1828800"/>
            <a:ext cx="2686444" cy="31278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3970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study showed no significant influence of factors associated with time, place, or conditions of HIV diagnosis on ARV adherence after birth; nor were there any regional </a:t>
            </a:r>
            <a:r>
              <a:rPr lang="en-US" sz="2000" dirty="0" smtClean="0">
                <a:solidFill>
                  <a:schemeClr val="tx1"/>
                </a:solidFill>
              </a:rPr>
              <a:t>differences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10559" r="17615" b="10336"/>
          <a:stretch/>
        </p:blipFill>
        <p:spPr>
          <a:xfrm>
            <a:off x="7662040" y="3518863"/>
            <a:ext cx="1367853" cy="15103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89143" y="1677452"/>
            <a:ext cx="5953058" cy="3108960"/>
          </a:xfrm>
        </p:spPr>
        <p:txBody>
          <a:bodyPr>
            <a:noAutofit/>
          </a:bodyPr>
          <a:lstStyle/>
          <a:p>
            <a:pPr marL="139700" indent="0">
              <a:spcAft>
                <a:spcPts val="600"/>
              </a:spcAft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Clarifications </a:t>
            </a:r>
            <a:r>
              <a:rPr lang="en-US" sz="2000" dirty="0">
                <a:solidFill>
                  <a:schemeClr val="tx1"/>
                </a:solidFill>
              </a:rPr>
              <a:t>on effect of antiretroviral </a:t>
            </a:r>
            <a:r>
              <a:rPr lang="en-US" sz="2000" dirty="0" smtClean="0">
                <a:solidFill>
                  <a:schemeClr val="tx1"/>
                </a:solidFill>
              </a:rPr>
              <a:t>medications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haping </a:t>
            </a:r>
            <a:r>
              <a:rPr lang="en-US" sz="2000" dirty="0">
                <a:solidFill>
                  <a:schemeClr val="tx1"/>
                </a:solidFill>
              </a:rPr>
              <a:t>the value of one's own </a:t>
            </a:r>
            <a:r>
              <a:rPr lang="en-US" sz="2000" dirty="0" smtClean="0">
                <a:solidFill>
                  <a:schemeClr val="tx1"/>
                </a:solidFill>
              </a:rPr>
              <a:t>health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kills </a:t>
            </a:r>
            <a:r>
              <a:rPr lang="en-US" sz="2000" dirty="0">
                <a:solidFill>
                  <a:schemeClr val="tx1"/>
                </a:solidFill>
              </a:rPr>
              <a:t>to support it (nutrition, regimen, sobriety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trengthen </a:t>
            </a:r>
            <a:r>
              <a:rPr lang="en-US" sz="2000" dirty="0">
                <a:solidFill>
                  <a:schemeClr val="tx1"/>
                </a:solidFill>
              </a:rPr>
              <a:t>social </a:t>
            </a:r>
            <a:r>
              <a:rPr lang="en-US" sz="2000" dirty="0" smtClean="0">
                <a:solidFill>
                  <a:schemeClr val="tx1"/>
                </a:solidFill>
              </a:rPr>
              <a:t>support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ork with </a:t>
            </a:r>
            <a:r>
              <a:rPr lang="en-US" sz="2000" dirty="0">
                <a:solidFill>
                  <a:schemeClr val="tx1"/>
                </a:solidFill>
              </a:rPr>
              <a:t>the entire </a:t>
            </a:r>
            <a:r>
              <a:rPr lang="en-US" sz="2000" dirty="0" smtClean="0">
                <a:solidFill>
                  <a:schemeClr val="tx1"/>
                </a:solidFill>
              </a:rPr>
              <a:t>family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24" y="863949"/>
            <a:ext cx="851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ctr">
              <a:lnSpc>
                <a:spcPct val="90000"/>
              </a:lnSpc>
              <a:buSzPts val="1400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to improve adherence for HIV-positive mothers should be universal and incorporate</a:t>
            </a:r>
          </a:p>
        </p:txBody>
      </p:sp>
    </p:spTree>
    <p:extLst>
      <p:ext uri="{BB962C8B-B14F-4D97-AF65-F5344CB8AC3E}">
        <p14:creationId xmlns:p14="http://schemas.microsoft.com/office/powerpoint/2010/main" val="838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061" y="2641763"/>
            <a:ext cx="7772400" cy="11025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Thank you for </a:t>
            </a:r>
            <a:r>
              <a:rPr lang="en-US" sz="2800" b="1" dirty="0" smtClean="0"/>
              <a:t>attention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440" y="3928110"/>
            <a:ext cx="4198620" cy="10858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Elena Shastina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shastinaev@gmail.com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+79878510480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2" y="183176"/>
            <a:ext cx="7699878" cy="2526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7705" r="18611" b="6733"/>
          <a:stretch/>
        </p:blipFill>
        <p:spPr>
          <a:xfrm>
            <a:off x="1478281" y="3954780"/>
            <a:ext cx="857666" cy="967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8458" r="16413" b="9234"/>
          <a:stretch/>
        </p:blipFill>
        <p:spPr>
          <a:xfrm>
            <a:off x="6859301" y="3954780"/>
            <a:ext cx="851656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54675"/>
            <a:ext cx="8520600" cy="2309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/>
              <a:t>To give birth and die: What happens with HIV treatment adherence after birth among women in Russia?</a:t>
            </a:r>
            <a:endParaRPr sz="36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80169" y="3036613"/>
            <a:ext cx="8520600" cy="1938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" sz="1600" b="1" i="1" dirty="0">
                <a:solidFill>
                  <a:schemeClr val="tx1"/>
                </a:solidFill>
              </a:rPr>
              <a:t>Elena Shastina, Julia </a:t>
            </a:r>
            <a:r>
              <a:rPr lang="ru" sz="1600" b="1" i="1" dirty="0" smtClean="0">
                <a:solidFill>
                  <a:schemeClr val="tx1"/>
                </a:solidFill>
              </a:rPr>
              <a:t>Godunova</a:t>
            </a:r>
            <a:r>
              <a:rPr lang="en-US" sz="1600" b="1" i="1" dirty="0" smtClean="0">
                <a:solidFill>
                  <a:schemeClr val="tx1"/>
                </a:solidFill>
              </a:rPr>
              <a:t>, </a:t>
            </a:r>
            <a:r>
              <a:rPr lang="ru" sz="1600" b="1" i="1" dirty="0">
                <a:solidFill>
                  <a:schemeClr val="tx1"/>
                </a:solidFill>
              </a:rPr>
              <a:t>Anna </a:t>
            </a:r>
            <a:r>
              <a:rPr lang="ru" sz="1600" b="1" i="1" dirty="0" smtClean="0">
                <a:solidFill>
                  <a:schemeClr val="tx1"/>
                </a:solidFill>
              </a:rPr>
              <a:t>Yakovleva</a:t>
            </a:r>
            <a:r>
              <a:rPr lang="en-US" sz="1600" b="1" i="1" dirty="0" smtClean="0">
                <a:solidFill>
                  <a:schemeClr val="tx1"/>
                </a:solidFill>
              </a:rPr>
              <a:t>, </a:t>
            </a:r>
            <a:r>
              <a:rPr lang="en-US" sz="1600" b="1" i="1" dirty="0">
                <a:solidFill>
                  <a:schemeClr val="tx1"/>
                </a:solidFill>
              </a:rPr>
              <a:t>Elizabeth King</a:t>
            </a:r>
          </a:p>
          <a:p>
            <a:pPr marL="0" lvl="0" indent="0" algn="ctr">
              <a:buNone/>
            </a:pPr>
            <a:r>
              <a:rPr lang="ru" sz="1600" b="1" i="1" dirty="0">
                <a:solidFill>
                  <a:schemeClr val="tx1"/>
                </a:solidFill>
              </a:rPr>
              <a:t>Irina </a:t>
            </a:r>
            <a:r>
              <a:rPr lang="ru" sz="1600" b="1" i="1" dirty="0" smtClean="0">
                <a:solidFill>
                  <a:schemeClr val="tx1"/>
                </a:solidFill>
              </a:rPr>
              <a:t>Evdokimova</a:t>
            </a:r>
            <a:r>
              <a:rPr lang="en-US" sz="1600" b="1" i="1" dirty="0" smtClean="0">
                <a:solidFill>
                  <a:schemeClr val="tx1"/>
                </a:solidFill>
              </a:rPr>
              <a:t>, </a:t>
            </a:r>
            <a:r>
              <a:rPr lang="ru" sz="1600" b="1" i="1" dirty="0" smtClean="0">
                <a:solidFill>
                  <a:schemeClr val="tx1"/>
                </a:solidFill>
              </a:rPr>
              <a:t>Nata</a:t>
            </a:r>
            <a:r>
              <a:rPr lang="en-US" sz="1600" b="1" i="1" dirty="0" smtClean="0">
                <a:solidFill>
                  <a:schemeClr val="tx1"/>
                </a:solidFill>
              </a:rPr>
              <a:t>l</a:t>
            </a:r>
            <a:r>
              <a:rPr lang="ru" sz="1600" b="1" i="1" dirty="0" smtClean="0">
                <a:solidFill>
                  <a:schemeClr val="tx1"/>
                </a:solidFill>
              </a:rPr>
              <a:t>y </a:t>
            </a:r>
            <a:r>
              <a:rPr lang="ru" sz="1600" b="1" i="1" dirty="0">
                <a:solidFill>
                  <a:schemeClr val="tx1"/>
                </a:solidFill>
              </a:rPr>
              <a:t>Sukhova, Elena Titina, Daria </a:t>
            </a:r>
            <a:r>
              <a:rPr lang="ru" sz="1600" b="1" i="1" dirty="0" smtClean="0">
                <a:solidFill>
                  <a:schemeClr val="tx1"/>
                </a:solidFill>
              </a:rPr>
              <a:t>Legchilova</a:t>
            </a:r>
            <a:endParaRPr lang="en-US" sz="1600" b="1" i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ru" b="1" i="1" dirty="0" smtClean="0">
                <a:solidFill>
                  <a:schemeClr val="tx1"/>
                </a:solidFill>
              </a:rPr>
              <a:t> </a:t>
            </a:r>
            <a:endParaRPr b="1" dirty="0" smtClean="0">
              <a:solidFill>
                <a:srgbClr val="073763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chemeClr val="dk1"/>
                </a:solidFill>
              </a:rPr>
              <a:t>The Association E.V.A.                                                      Russian Federation</a:t>
            </a:r>
            <a:endParaRPr sz="1600" dirty="0">
              <a:solidFill>
                <a:srgbClr val="07376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82" y="3832467"/>
            <a:ext cx="1480676" cy="123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50425"/>
            <a:ext cx="8520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</a:rPr>
              <a:t>EVA Association is the first non-governmental network organization in Russian that was established to protect women who are affected by the HIV epidemic and other socially significant diseases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00899" y="1666425"/>
            <a:ext cx="3154401" cy="1751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1"/>
                </a:solidFill>
              </a:rPr>
              <a:t>EVA unites </a:t>
            </a:r>
            <a:r>
              <a:rPr lang="ru" sz="2400" b="1" dirty="0" smtClean="0">
                <a:solidFill>
                  <a:schemeClr val="dk1"/>
                </a:solidFill>
              </a:rPr>
              <a:t>69</a:t>
            </a:r>
            <a:r>
              <a:rPr lang="ru" sz="2400" dirty="0" smtClean="0">
                <a:solidFill>
                  <a:schemeClr val="dk1"/>
                </a:solidFill>
              </a:rPr>
              <a:t> 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A</a:t>
            </a:r>
            <a:r>
              <a:rPr lang="ru" sz="2400" dirty="0" smtClean="0">
                <a:solidFill>
                  <a:schemeClr val="dk1"/>
                </a:solidFill>
              </a:rPr>
              <a:t>ctivists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ru" sz="2400" dirty="0" smtClean="0">
                <a:solidFill>
                  <a:schemeClr val="dk1"/>
                </a:solidFill>
              </a:rPr>
              <a:t>from </a:t>
            </a:r>
            <a:r>
              <a:rPr lang="ru" sz="2400" b="1" dirty="0">
                <a:solidFill>
                  <a:schemeClr val="dk1"/>
                </a:solidFill>
              </a:rPr>
              <a:t>29</a:t>
            </a:r>
            <a:r>
              <a:rPr lang="ru" sz="2400" dirty="0">
                <a:solidFill>
                  <a:schemeClr val="dk1"/>
                </a:solidFill>
              </a:rPr>
              <a:t> </a:t>
            </a:r>
            <a:r>
              <a:rPr lang="ru" sz="2400" dirty="0" smtClean="0">
                <a:solidFill>
                  <a:schemeClr val="dk1"/>
                </a:solidFill>
              </a:rPr>
              <a:t>Russian </a:t>
            </a:r>
            <a:r>
              <a:rPr lang="ru" sz="2400" dirty="0">
                <a:solidFill>
                  <a:schemeClr val="dk1"/>
                </a:solidFill>
              </a:rPr>
              <a:t>regions</a:t>
            </a:r>
            <a:endParaRPr sz="2400" dirty="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solidFill>
                <a:srgbClr val="434343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350" y="1666425"/>
            <a:ext cx="5576951" cy="317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155CC">
                <a:alpha val="5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5" y="2885878"/>
            <a:ext cx="2705944" cy="225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50" y="170268"/>
            <a:ext cx="8520600" cy="662152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lang="ru-RU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43" y="982207"/>
            <a:ext cx="4160252" cy="39366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</a:rPr>
              <a:t>There is a feminization of HIV in </a:t>
            </a:r>
            <a:r>
              <a:rPr lang="en-US" sz="2000" dirty="0" smtClean="0">
                <a:solidFill>
                  <a:schemeClr val="tx1"/>
                </a:solidFill>
              </a:rPr>
              <a:t>Russia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</a:rPr>
              <a:t>The proportion of women among PLHIV has been increasing since 2002 and is currently 37</a:t>
            </a:r>
            <a:r>
              <a:rPr lang="en-US" sz="2000" dirty="0" smtClean="0">
                <a:solidFill>
                  <a:schemeClr val="tx1"/>
                </a:solidFill>
              </a:rPr>
              <a:t>%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</a:rPr>
              <a:t>Women are often diagnosed during pregnancy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/>
              <a:t>Treating HIV is easier through prenatal care - PMTCT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01732" y="1349527"/>
            <a:ext cx="4578306" cy="2932388"/>
          </a:xfrm>
        </p:spPr>
        <p:txBody>
          <a:bodyPr>
            <a:normAutofit/>
          </a:bodyPr>
          <a:lstStyle/>
          <a:p>
            <a:pPr indent="-315913">
              <a:spcBef>
                <a:spcPct val="0"/>
              </a:spcBef>
              <a:spcAft>
                <a:spcPts val="1000"/>
              </a:spcAft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altLang="ru-RU" sz="2000" dirty="0" smtClean="0"/>
              <a:t>Unknown </a:t>
            </a:r>
            <a:r>
              <a:rPr lang="en-US" altLang="ru-RU" sz="2000" dirty="0"/>
              <a:t>factors influencing retention in HIV care and treatment (HCT) after pregnancy</a:t>
            </a:r>
          </a:p>
          <a:p>
            <a:pPr marL="139700" indent="0">
              <a:spcBef>
                <a:spcPct val="0"/>
              </a:spcBef>
              <a:spcAft>
                <a:spcPts val="1000"/>
              </a:spcAft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altLang="ru-RU" sz="2000" dirty="0"/>
          </a:p>
          <a:p>
            <a:pPr indent="-315913">
              <a:spcBef>
                <a:spcPct val="0"/>
              </a:spcBef>
              <a:spcAft>
                <a:spcPts val="1000"/>
              </a:spcAft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altLang="ru-RU" sz="2000" dirty="0"/>
              <a:t>This study determined factors influencing ARV adherence among HIV-positive women after childbirth</a:t>
            </a:r>
          </a:p>
          <a:p>
            <a:pPr marL="139700" indent="0" algn="ctr">
              <a:lnSpc>
                <a:spcPct val="100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17" y="531974"/>
            <a:ext cx="4152804" cy="1662338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In phase </a:t>
            </a:r>
            <a:r>
              <a:rPr lang="en-US" sz="2000" dirty="0" smtClean="0"/>
              <a:t>one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 </a:t>
            </a:r>
            <a:r>
              <a:rPr lang="en-US" sz="2000" dirty="0"/>
              <a:t>Russian regions – </a:t>
            </a:r>
            <a:br>
              <a:rPr lang="en-US" sz="2000" dirty="0"/>
            </a:br>
            <a:r>
              <a:rPr lang="en-US" sz="2000" dirty="0"/>
              <a:t>in-depth interviews with WLHIV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service </a:t>
            </a:r>
            <a:r>
              <a:rPr lang="en-US" sz="2000" dirty="0" smtClean="0"/>
              <a:t>providers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82795" y="1102531"/>
            <a:ext cx="4408957" cy="40409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July </a:t>
            </a:r>
            <a:r>
              <a:rPr lang="en-US" sz="2000" dirty="0">
                <a:solidFill>
                  <a:schemeClr val="tx1"/>
                </a:solidFill>
              </a:rPr>
              <a:t>2016 – November </a:t>
            </a:r>
            <a:r>
              <a:rPr lang="en-US" sz="2000" dirty="0" smtClean="0">
                <a:solidFill>
                  <a:schemeClr val="tx1"/>
                </a:solidFill>
              </a:rPr>
              <a:t>2017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Mixed-methods  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Structured </a:t>
            </a:r>
            <a:r>
              <a:rPr lang="en-US" sz="2000" dirty="0">
                <a:solidFill>
                  <a:schemeClr val="tx1"/>
                </a:solidFill>
              </a:rPr>
              <a:t>questionnaire partly </a:t>
            </a:r>
            <a:r>
              <a:rPr lang="en-US" sz="2000" dirty="0" smtClean="0">
                <a:solidFill>
                  <a:schemeClr val="tx1"/>
                </a:solidFill>
              </a:rPr>
              <a:t>self-completion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Diversity </a:t>
            </a:r>
            <a:r>
              <a:rPr lang="en-US" sz="2000" dirty="0">
                <a:solidFill>
                  <a:schemeClr val="tx1"/>
                </a:solidFill>
              </a:rPr>
              <a:t>based on ARV use, history of injection drug use and / or sex work, and geographical </a:t>
            </a:r>
            <a:r>
              <a:rPr lang="en-US" sz="2000" dirty="0" smtClean="0">
                <a:solidFill>
                  <a:schemeClr val="tx1"/>
                </a:solidFill>
              </a:rPr>
              <a:t>location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HIV-positive </a:t>
            </a:r>
            <a:r>
              <a:rPr lang="en-US" sz="2000" dirty="0">
                <a:solidFill>
                  <a:schemeClr val="tx1"/>
                </a:solidFill>
              </a:rPr>
              <a:t>women participated in the study design and administration of the </a:t>
            </a:r>
            <a:r>
              <a:rPr lang="en-US" sz="2000" dirty="0" smtClean="0">
                <a:solidFill>
                  <a:schemeClr val="tx1"/>
                </a:solidFill>
              </a:rPr>
              <a:t>survey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377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800"/>
            </a:pPr>
            <a:r>
              <a:rPr lang="en-US" sz="2400" b="1" kern="1200" dirty="0">
                <a:solidFill>
                  <a:schemeClr val="dk1"/>
                </a:solidFill>
              </a:rPr>
              <a:t>About the study</a:t>
            </a:r>
            <a:endParaRPr lang="ru-RU" sz="2400" b="1" kern="1200" dirty="0">
              <a:solidFill>
                <a:schemeClr val="dk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2" y="2332057"/>
            <a:ext cx="4093648" cy="25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41" y="788276"/>
            <a:ext cx="4282254" cy="1813687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In </a:t>
            </a:r>
            <a:r>
              <a:rPr lang="en-US" sz="2000" dirty="0"/>
              <a:t>phase </a:t>
            </a:r>
            <a:r>
              <a:rPr lang="en-US" sz="2000" dirty="0" smtClean="0"/>
              <a:t>two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5 </a:t>
            </a:r>
            <a:r>
              <a:rPr lang="en-US" sz="2000" dirty="0"/>
              <a:t>Russian regions </a:t>
            </a:r>
            <a:r>
              <a:rPr lang="en-US" sz="2000" dirty="0" smtClean="0"/>
              <a:t>–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higher HIV prevalence among women and higher incidence rates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HIV overall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52183" y="2733168"/>
            <a:ext cx="4603531" cy="230286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200 </a:t>
            </a:r>
            <a:r>
              <a:rPr lang="en-US" sz="2000" dirty="0">
                <a:solidFill>
                  <a:schemeClr val="tx1"/>
                </a:solidFill>
              </a:rPr>
              <a:t>HIV-positive </a:t>
            </a:r>
            <a:r>
              <a:rPr lang="en-US" sz="2000" dirty="0" smtClean="0">
                <a:solidFill>
                  <a:schemeClr val="tx1"/>
                </a:solidFill>
              </a:rPr>
              <a:t>women 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ged </a:t>
            </a:r>
            <a:r>
              <a:rPr lang="en-US" sz="2000" dirty="0">
                <a:solidFill>
                  <a:schemeClr val="tx1"/>
                </a:solidFill>
              </a:rPr>
              <a:t>18-42 </a:t>
            </a:r>
            <a:r>
              <a:rPr lang="en-US" sz="2000" dirty="0" smtClean="0">
                <a:solidFill>
                  <a:schemeClr val="tx1"/>
                </a:solidFill>
              </a:rPr>
              <a:t>years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iscovered </a:t>
            </a:r>
            <a:r>
              <a:rPr lang="en-US" sz="2000" dirty="0">
                <a:solidFill>
                  <a:schemeClr val="tx1"/>
                </a:solidFill>
              </a:rPr>
              <a:t>their HIV status before or during </a:t>
            </a:r>
            <a:r>
              <a:rPr lang="en-US" sz="2000" dirty="0" smtClean="0">
                <a:solidFill>
                  <a:schemeClr val="tx1"/>
                </a:solidFill>
              </a:rPr>
              <a:t>pregnancy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ave </a:t>
            </a:r>
            <a:r>
              <a:rPr lang="en-US" sz="2000" dirty="0">
                <a:solidFill>
                  <a:schemeClr val="tx1"/>
                </a:solidFill>
              </a:rPr>
              <a:t>birth during the past 24 </a:t>
            </a:r>
            <a:r>
              <a:rPr lang="en-US" sz="2000" dirty="0" smtClean="0">
                <a:solidFill>
                  <a:schemeClr val="tx1"/>
                </a:solidFill>
              </a:rPr>
              <a:t>months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1" y="2689022"/>
            <a:ext cx="4236091" cy="2262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51" y="33063"/>
            <a:ext cx="4559049" cy="2655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2760" y="132428"/>
            <a:ext cx="377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800"/>
            </a:pPr>
            <a:r>
              <a:rPr lang="en-US" sz="2400" b="1" kern="1200" dirty="0">
                <a:solidFill>
                  <a:schemeClr val="dk1"/>
                </a:solidFill>
              </a:rPr>
              <a:t>About the study</a:t>
            </a:r>
            <a:endParaRPr lang="ru-RU" sz="2400" b="1" kern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89120" y="3042433"/>
            <a:ext cx="4754880" cy="192055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Feelings of isolation, stigma, and fear associated with HIV and with motherhood were common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800"/>
            </a:pPr>
            <a:r>
              <a:rPr lang="en-US" sz="2400" b="1" kern="1200" dirty="0">
                <a:solidFill>
                  <a:schemeClr val="dk1"/>
                </a:solidFill>
              </a:rPr>
              <a:t>Results</a:t>
            </a:r>
            <a:endParaRPr lang="ru-RU" sz="2400" b="1" kern="1200" dirty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3" y="0"/>
            <a:ext cx="4343040" cy="2924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" y="2324627"/>
            <a:ext cx="4105340" cy="273689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04053" y="521002"/>
            <a:ext cx="3938226" cy="19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36% of women diagnosed with HIV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10068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36330" y="3358844"/>
            <a:ext cx="4551774" cy="178465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Only </a:t>
            </a:r>
            <a:r>
              <a:rPr lang="en-US" sz="2000" dirty="0">
                <a:solidFill>
                  <a:schemeClr val="tx1"/>
                </a:solidFill>
              </a:rPr>
              <a:t>27% received post-test </a:t>
            </a:r>
            <a:r>
              <a:rPr lang="en-US" sz="2000" dirty="0" smtClean="0">
                <a:solidFill>
                  <a:schemeClr val="tx1"/>
                </a:solidFill>
              </a:rPr>
              <a:t>counseling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" y="2324627"/>
            <a:ext cx="4105340" cy="273689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04053" y="613013"/>
            <a:ext cx="4303986" cy="198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support is devastatingly low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counseling has adverse effects on HCT retention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0" y="132428"/>
            <a:ext cx="4285194" cy="30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5512" y="3289475"/>
            <a:ext cx="4256689" cy="1711346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latin typeface="Calibri" charset="0"/>
                <a:cs typeface="Arial" charset="0"/>
              </a:rPr>
              <a:t>80</a:t>
            </a:r>
            <a:r>
              <a:rPr lang="en-US" altLang="ru-RU" sz="2000" dirty="0">
                <a:latin typeface="Calibri" charset="0"/>
                <a:cs typeface="Arial" charset="0"/>
              </a:rPr>
              <a:t>% of women who had not received pre-test counseling during pregnancy reported skipping doses or stopping ARVs </a:t>
            </a:r>
            <a:r>
              <a:rPr lang="en-US" altLang="ru-RU" sz="2000" dirty="0" smtClean="0">
                <a:latin typeface="Calibri" charset="0"/>
                <a:cs typeface="Arial" charset="0"/>
              </a:rPr>
              <a:t>postpartum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760" y="132428"/>
            <a:ext cx="253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Results</a:t>
            </a:r>
            <a:endParaRPr lang="ru-RU" sz="2400" b="1" dirty="0">
              <a:solidFill>
                <a:schemeClr val="dk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" y="2324627"/>
            <a:ext cx="4105340" cy="273689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76572" y="692630"/>
            <a:ext cx="3953993" cy="163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voiced the need for counselors who can explain the details of their diagnoses and medications</a:t>
            </a:r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25" y="243442"/>
            <a:ext cx="4086673" cy="29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656</Words>
  <Application>Microsoft Office PowerPoint</Application>
  <PresentationFormat>Экран (16:9)</PresentationFormat>
  <Paragraphs>95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To give birth and die: What happens with HIV treatment adherence after birth among women in Russia?</vt:lpstr>
      <vt:lpstr>EVA Association is the first non-governmental network organization in Russian that was established to protect women who are affected by the HIV epidemic and other socially significant diseases</vt:lpstr>
      <vt:lpstr>Background</vt:lpstr>
      <vt:lpstr>In phase one:  2 Russian regions –  in-depth interviews with WLHIV  and service providers</vt:lpstr>
      <vt:lpstr>In phase two:  5 Russian regions –  a higher HIV prevalence among women and higher incidence rates  of HIV overall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     </vt:lpstr>
      <vt:lpstr>Unexpected result</vt:lpstr>
      <vt:lpstr>Conclusion and recommendations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Shastina</dc:creator>
  <cp:lastModifiedBy>Elena Shastina</cp:lastModifiedBy>
  <cp:revision>52</cp:revision>
  <dcterms:modified xsi:type="dcterms:W3CDTF">2018-07-24T08:42:07Z</dcterms:modified>
</cp:coreProperties>
</file>